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sldIdLst>
    <p:sldId id="256" r:id="rId5"/>
    <p:sldId id="298" r:id="rId6"/>
    <p:sldId id="297" r:id="rId7"/>
    <p:sldId id="316" r:id="rId8"/>
    <p:sldId id="320" r:id="rId9"/>
    <p:sldId id="312" r:id="rId10"/>
    <p:sldId id="311" r:id="rId11"/>
    <p:sldId id="321" r:id="rId12"/>
    <p:sldId id="292" r:id="rId13"/>
    <p:sldId id="310" r:id="rId14"/>
    <p:sldId id="318" r:id="rId15"/>
    <p:sldId id="322" r:id="rId16"/>
    <p:sldId id="299" r:id="rId17"/>
    <p:sldId id="300" r:id="rId18"/>
    <p:sldId id="301" r:id="rId19"/>
    <p:sldId id="303" r:id="rId20"/>
    <p:sldId id="302" r:id="rId21"/>
    <p:sldId id="307" r:id="rId22"/>
    <p:sldId id="304" r:id="rId23"/>
    <p:sldId id="308" r:id="rId24"/>
    <p:sldId id="315" r:id="rId25"/>
    <p:sldId id="314" r:id="rId26"/>
    <p:sldId id="319" r:id="rId27"/>
    <p:sldId id="305" r:id="rId28"/>
    <p:sldId id="259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rit Kadijk" initials="GK" lastIdx="1" clrIdx="0">
    <p:extLst>
      <p:ext uri="{19B8F6BF-5375-455C-9EA6-DF929625EA0E}">
        <p15:presenceInfo xmlns:p15="http://schemas.microsoft.com/office/powerpoint/2012/main" userId="S::gkadijk@davinci.nl::28beef98-e820-4078-bc4a-71059a12800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B7CE"/>
    <a:srgbClr val="9E9F9E"/>
    <a:srgbClr val="7F807F"/>
    <a:srgbClr val="00A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5-24T11:39:02.902" idx="1">
    <p:pos x="2671" y="532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2D1C49-1C46-49F4-8524-2AE7B28EE2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213200"/>
            <a:ext cx="9144000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98A410B-9BD8-459B-A5C9-E569C956D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3628800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3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9254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0A9EC-8FAC-414E-A6AE-B6CCD675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AA898FB-975C-496C-98BF-7A78075EA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10515600" cy="43524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881721C-29A2-4908-82A1-0902A200B9DB}"/>
              </a:ext>
            </a:extLst>
          </p:cNvPr>
          <p:cNvSpPr txBox="1"/>
          <p:nvPr userDrawn="1"/>
        </p:nvSpPr>
        <p:spPr>
          <a:xfrm>
            <a:off x="9637200" y="6454800"/>
            <a:ext cx="1717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rgbClr val="9E9F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 Da Vinci</a:t>
            </a:r>
          </a:p>
        </p:txBody>
      </p:sp>
    </p:spTree>
    <p:extLst>
      <p:ext uri="{BB962C8B-B14F-4D97-AF65-F5344CB8AC3E}">
        <p14:creationId xmlns:p14="http://schemas.microsoft.com/office/powerpoint/2010/main" val="162636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0A9EC-8FAC-414E-A6AE-B6CCD675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0E7EF7-58BC-4024-B8AA-E405C2AD7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3024129"/>
            <a:ext cx="10514453" cy="463290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1EB7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AA898FB-975C-496C-98BF-7A78075EA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1825199"/>
            <a:ext cx="10515600" cy="11415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4AA4842-3AA1-4ADD-BF78-4B6C14612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786" y="3505993"/>
            <a:ext cx="10514453" cy="2610327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881721C-29A2-4908-82A1-0902A200B9DB}"/>
              </a:ext>
            </a:extLst>
          </p:cNvPr>
          <p:cNvSpPr txBox="1"/>
          <p:nvPr userDrawn="1"/>
        </p:nvSpPr>
        <p:spPr>
          <a:xfrm>
            <a:off x="9637200" y="6454800"/>
            <a:ext cx="1717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rgbClr val="9E9F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 Da Vinci</a:t>
            </a:r>
          </a:p>
        </p:txBody>
      </p:sp>
    </p:spTree>
    <p:extLst>
      <p:ext uri="{BB962C8B-B14F-4D97-AF65-F5344CB8AC3E}">
        <p14:creationId xmlns:p14="http://schemas.microsoft.com/office/powerpoint/2010/main" val="337858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0A9EC-8FAC-414E-A6AE-B6CCD675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AA898FB-975C-496C-98BF-7A78075EA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5157787" cy="43524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4AA4842-3AA1-4ADD-BF78-4B6C14612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5200"/>
            <a:ext cx="5183188" cy="4352400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881721C-29A2-4908-82A1-0902A200B9DB}"/>
              </a:ext>
            </a:extLst>
          </p:cNvPr>
          <p:cNvSpPr txBox="1"/>
          <p:nvPr userDrawn="1"/>
        </p:nvSpPr>
        <p:spPr>
          <a:xfrm>
            <a:off x="9637200" y="6454800"/>
            <a:ext cx="1717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rgbClr val="9E9F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 Da Vinci</a:t>
            </a:r>
          </a:p>
        </p:txBody>
      </p:sp>
    </p:spTree>
    <p:extLst>
      <p:ext uri="{BB962C8B-B14F-4D97-AF65-F5344CB8AC3E}">
        <p14:creationId xmlns:p14="http://schemas.microsoft.com/office/powerpoint/2010/main" val="358649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in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0A9EC-8FAC-414E-A6AE-B6CCD675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00E7EF7-58BC-4024-B8AA-E405C2AD7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200"/>
            <a:ext cx="5157787" cy="420160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1EB7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AA898FB-975C-496C-98BF-7A78075EA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6160"/>
            <a:ext cx="5157787" cy="3809791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4AA4842-3AA1-4ADD-BF78-4B6C14612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77440"/>
            <a:ext cx="5183188" cy="3812223"/>
          </a:xfrm>
        </p:spPr>
        <p:txBody>
          <a:bodyPr/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881721C-29A2-4908-82A1-0902A200B9DB}"/>
              </a:ext>
            </a:extLst>
          </p:cNvPr>
          <p:cNvSpPr txBox="1"/>
          <p:nvPr userDrawn="1"/>
        </p:nvSpPr>
        <p:spPr>
          <a:xfrm>
            <a:off x="9637200" y="6454800"/>
            <a:ext cx="1717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rgbClr val="9E9F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 Da Vinci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DC601E99-9497-4178-A2EB-E175A14E24C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72200" y="1825200"/>
            <a:ext cx="5182040" cy="414738"/>
          </a:xfrm>
        </p:spPr>
        <p:txBody>
          <a:bodyPr anchor="t">
            <a:normAutofit/>
          </a:bodyPr>
          <a:lstStyle>
            <a:lvl1pPr marL="0" indent="0">
              <a:buNone/>
              <a:defRPr sz="1800" b="1">
                <a:solidFill>
                  <a:srgbClr val="1EB7C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81011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in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00A9EC-8FAC-414E-A6AE-B6CCD675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881721C-29A2-4908-82A1-0902A200B9DB}"/>
              </a:ext>
            </a:extLst>
          </p:cNvPr>
          <p:cNvSpPr txBox="1"/>
          <p:nvPr userDrawn="1"/>
        </p:nvSpPr>
        <p:spPr>
          <a:xfrm>
            <a:off x="9637200" y="6454800"/>
            <a:ext cx="1717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>
                <a:solidFill>
                  <a:srgbClr val="9E9F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 Da Vinci</a:t>
            </a:r>
          </a:p>
        </p:txBody>
      </p:sp>
    </p:spTree>
    <p:extLst>
      <p:ext uri="{BB962C8B-B14F-4D97-AF65-F5344CB8AC3E}">
        <p14:creationId xmlns:p14="http://schemas.microsoft.com/office/powerpoint/2010/main" val="101341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terbla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7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D926144-5588-465D-81DA-2A0058E14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F7FD58-FB91-411B-A3ED-8E78372DD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9665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rgbClr val="00A78E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rgbClr val="7F807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7F807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7F807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rgbClr val="7F807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rgbClr val="7F807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gkadijk@davinci.n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04648F9-71D5-4088-A705-93B3953EDA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752" y="1650405"/>
            <a:ext cx="10994271" cy="2387600"/>
          </a:xfrm>
        </p:spPr>
        <p:txBody>
          <a:bodyPr/>
          <a:lstStyle/>
          <a:p>
            <a:pPr algn="ctr"/>
            <a:r>
              <a:rPr lang="nl-NL" dirty="0"/>
              <a:t>Toekomst van de verbrandingsmotor.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9" name="Ondertitel 8">
            <a:extLst>
              <a:ext uri="{FF2B5EF4-FFF2-40B4-BE49-F238E27FC236}">
                <a16:creationId xmlns:a16="http://schemas.microsoft.com/office/drawing/2014/main" id="{1471ABD2-F351-48BA-AB76-DC579A2D3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4458789"/>
            <a:ext cx="9144000" cy="1321526"/>
          </a:xfrm>
        </p:spPr>
        <p:txBody>
          <a:bodyPr>
            <a:normAutofit/>
          </a:bodyPr>
          <a:lstStyle/>
          <a:p>
            <a:r>
              <a:rPr lang="nl-NL" dirty="0"/>
              <a:t>Partnerbijeenkomst PPS GET </a:t>
            </a:r>
          </a:p>
          <a:p>
            <a:r>
              <a:rPr lang="nl-NL" dirty="0"/>
              <a:t>Gerrit Kadijk</a:t>
            </a:r>
          </a:p>
          <a:p>
            <a:r>
              <a:rPr lang="nl-NL" sz="1400" dirty="0"/>
              <a:t>10 juni 2025</a:t>
            </a:r>
          </a:p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6D81BC2-35F8-48B9-B867-77F1A467E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4992" y="4230355"/>
            <a:ext cx="1475509" cy="210112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3854522-BD47-4C0C-B60C-F34F580244B1}"/>
              </a:ext>
            </a:extLst>
          </p:cNvPr>
          <p:cNvSpPr txBox="1"/>
          <p:nvPr/>
        </p:nvSpPr>
        <p:spPr>
          <a:xfrm>
            <a:off x="9464293" y="4178266"/>
            <a:ext cx="2506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Rudolf Diesel   1893</a:t>
            </a:r>
          </a:p>
          <a:p>
            <a:endParaRPr lang="nl-NL" dirty="0"/>
          </a:p>
          <a:p>
            <a:r>
              <a:rPr lang="nl-NL" dirty="0"/>
              <a:t>1-cilinder</a:t>
            </a:r>
          </a:p>
          <a:p>
            <a:r>
              <a:rPr lang="nl-NL" dirty="0"/>
              <a:t>12 pk</a:t>
            </a:r>
          </a:p>
          <a:p>
            <a:r>
              <a:rPr lang="nl-NL" dirty="0"/>
              <a:t>Hoogte 3 m</a:t>
            </a:r>
          </a:p>
          <a:p>
            <a:r>
              <a:rPr lang="nl-NL" dirty="0" err="1"/>
              <a:t>Rend</a:t>
            </a:r>
            <a:r>
              <a:rPr lang="nl-NL" dirty="0"/>
              <a:t>. Th. 17%</a:t>
            </a:r>
          </a:p>
          <a:p>
            <a:r>
              <a:rPr lang="nl-NL" dirty="0"/>
              <a:t>Plantaardige olie</a:t>
            </a:r>
          </a:p>
          <a:p>
            <a:r>
              <a:rPr lang="nl-NL" dirty="0"/>
              <a:t>Toepassing: Industrie.</a:t>
            </a:r>
          </a:p>
        </p:txBody>
      </p:sp>
    </p:spTree>
    <p:extLst>
      <p:ext uri="{BB962C8B-B14F-4D97-AF65-F5344CB8AC3E}">
        <p14:creationId xmlns:p14="http://schemas.microsoft.com/office/powerpoint/2010/main" val="248983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4D075-2BB2-4E34-B675-AA147541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Broeikasgasemissies (CO</a:t>
            </a:r>
            <a:r>
              <a:rPr lang="nl-NL" baseline="-25000" dirty="0"/>
              <a:t>2 </a:t>
            </a:r>
            <a:r>
              <a:rPr lang="nl-NL" dirty="0" err="1"/>
              <a:t>eq</a:t>
            </a:r>
            <a:r>
              <a:rPr lang="nl-NL" dirty="0"/>
              <a:t>) transport moeten dalen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6956F01F-9EE4-4FF2-80AF-0B4D92300D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41425" y="1825625"/>
            <a:ext cx="4351338" cy="4351338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EE9414E-EADF-48F5-BF85-D843A05A070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676821" y="1825625"/>
            <a:ext cx="41739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5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A46255-482D-4F51-9816-09FC10B0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Automobielfabrikanten kiezen elektrische aandrijving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722F445-CC22-4138-A1F0-48974FBDB0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78997" y="1825625"/>
            <a:ext cx="4076194" cy="4351338"/>
          </a:xfrm>
          <a:prstGeom prst="rect">
            <a:avLst/>
          </a:pr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37CB99-ECD1-4557-9C08-81EBED946EF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sz="2000" dirty="0">
                <a:solidFill>
                  <a:schemeClr val="tx1"/>
                </a:solidFill>
              </a:rPr>
              <a:t>De eisen voor de gemiddelde 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 emissies van voertuigen dalen sterk.</a:t>
            </a:r>
          </a:p>
          <a:p>
            <a:endParaRPr lang="nl-NL" sz="2000" baseline="-25000" dirty="0">
              <a:solidFill>
                <a:schemeClr val="tx1"/>
              </a:solidFill>
            </a:endParaRPr>
          </a:p>
          <a:p>
            <a:r>
              <a:rPr lang="nl-NL" sz="2000" dirty="0">
                <a:solidFill>
                  <a:schemeClr val="tx1"/>
                </a:solidFill>
              </a:rPr>
              <a:t>Kleinere voertuigen met elektrische aandrijving stoten over de levensduur ongeveer 60% minder 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 uit dan een benzinevoertuig </a:t>
            </a:r>
            <a:r>
              <a:rPr lang="nl-NL" sz="1400" dirty="0">
                <a:solidFill>
                  <a:schemeClr val="tx1"/>
                </a:solidFill>
              </a:rPr>
              <a:t>(T&amp;E)</a:t>
            </a:r>
            <a:r>
              <a:rPr lang="nl-NL" sz="2000" dirty="0">
                <a:solidFill>
                  <a:schemeClr val="tx1"/>
                </a:solidFill>
              </a:rPr>
              <a:t>.</a:t>
            </a:r>
          </a:p>
          <a:p>
            <a:r>
              <a:rPr lang="nl-NL" sz="2000" dirty="0">
                <a:solidFill>
                  <a:schemeClr val="tx1"/>
                </a:solidFill>
              </a:rPr>
              <a:t>Dieselgate: Hogere </a:t>
            </a:r>
            <a:r>
              <a:rPr lang="nl-NL" sz="2000" dirty="0" err="1">
                <a:solidFill>
                  <a:schemeClr val="tx1"/>
                </a:solidFill>
              </a:rPr>
              <a:t>NOx</a:t>
            </a:r>
            <a:r>
              <a:rPr lang="nl-NL" sz="2000" dirty="0">
                <a:solidFill>
                  <a:schemeClr val="tx1"/>
                </a:solidFill>
              </a:rPr>
              <a:t> emissies in de praktijk (4 tot 10 keer).</a:t>
            </a:r>
          </a:p>
          <a:p>
            <a:endParaRPr lang="nl-NL" sz="2000" dirty="0">
              <a:solidFill>
                <a:schemeClr val="tx1"/>
              </a:solidFill>
            </a:endParaRPr>
          </a:p>
          <a:p>
            <a:r>
              <a:rPr lang="nl-NL" sz="2000" i="1" dirty="0">
                <a:solidFill>
                  <a:schemeClr val="tx1"/>
                </a:solidFill>
              </a:rPr>
              <a:t>‘De verbrandingsmotor is de sigaar want die heeft zijn langste tijd gehad’. En dus wordt alles elektrisch…… toch?                  Volgens ‘deskundigen’ aan de borreltafel die doel en middel verwisselen.</a:t>
            </a:r>
          </a:p>
        </p:txBody>
      </p:sp>
    </p:spTree>
    <p:extLst>
      <p:ext uri="{BB962C8B-B14F-4D97-AF65-F5344CB8AC3E}">
        <p14:creationId xmlns:p14="http://schemas.microsoft.com/office/powerpoint/2010/main" val="4053505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A043E2-7905-4468-AEED-1A3FF9BC2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Andere brandstoffen zijn ook een oplossing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0669D9AA-E39C-400C-B505-408AF0E794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29502" y="1825625"/>
            <a:ext cx="4575183" cy="4351338"/>
          </a:xfr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C13DCD-3F16-4555-A493-D9DEE106882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2000" dirty="0">
                <a:solidFill>
                  <a:schemeClr val="tx1"/>
                </a:solidFill>
              </a:rPr>
              <a:t>Gebruik van bio- of duurzame energie resulteert in minder 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 in de atmosfeer omdat bij productie van de grondstoffen 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 uit de lucht wordt verbruikt.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9436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Verbrandingsmotor: De wensen van de gebruiker….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9199935" cy="4352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Behoefte aan mechanische energie voor aandrijvingen:</a:t>
            </a:r>
          </a:p>
          <a:p>
            <a:pPr marL="0" indent="0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Locatie gebruik (binnen / buiten / mobiel / stationair)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Inbouwruimte applicatie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Type (voortstuwing, transport, generator, </a:t>
            </a:r>
            <a:r>
              <a:rPr lang="nl-NL" sz="2000" dirty="0" err="1">
                <a:solidFill>
                  <a:schemeClr val="tx1"/>
                </a:solidFill>
              </a:rPr>
              <a:t>total</a:t>
            </a:r>
            <a:r>
              <a:rPr lang="nl-NL" sz="2000" dirty="0">
                <a:solidFill>
                  <a:schemeClr val="tx1"/>
                </a:solidFill>
              </a:rPr>
              <a:t> energy, industrie)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Vermogenskarakteristiek aandrijving, responstijd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Tijd beschikbaarheid maximaal vermogen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Levensduur en specifiek vermogen (kW/l)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Overige (energie)behoefte (TE: warmte, 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Betrouwbaarheid</a:t>
            </a:r>
          </a:p>
          <a:p>
            <a:pPr lvl="1"/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i="1" dirty="0">
                <a:solidFill>
                  <a:schemeClr val="tx1"/>
                </a:solidFill>
              </a:rPr>
              <a:t>De verbrandingsmotor is autonoom en inzetbaar voor vele doeleinden.</a:t>
            </a:r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325A21E-A64B-4FF7-9499-A83517581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509" y="2462851"/>
            <a:ext cx="2917741" cy="208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05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Verbrandingsmotor: De eisen van de gebruiker….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10515600" cy="4352400"/>
          </a:xfrm>
        </p:spPr>
        <p:txBody>
          <a:bodyPr>
            <a:normAutofit/>
          </a:bodyPr>
          <a:lstStyle/>
          <a:p>
            <a:pPr marL="457200" indent="-457200">
              <a:buAutoNum type="arabicPeriod" startAt="2"/>
            </a:pPr>
            <a:r>
              <a:rPr lang="nl-NL" sz="2000" dirty="0">
                <a:solidFill>
                  <a:schemeClr val="tx1"/>
                </a:solidFill>
              </a:rPr>
              <a:t>Gebruik</a:t>
            </a:r>
          </a:p>
          <a:p>
            <a:pPr marL="0" indent="0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Duur van inzet (sporadisch/semi-continu/volcontinu)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Profiel energieverbruik (continu of variërend)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Stilstand tijd t.g.v. onderhoud/reparatie/revisie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Beschikbaarheid technische ondersteuning leverancier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Energieverbruik (efficiëntie tot 50% in mobiele toepassingen)</a:t>
            </a:r>
          </a:p>
          <a:p>
            <a:pPr lvl="1"/>
            <a:endParaRPr lang="nl-NL" sz="2000" dirty="0">
              <a:solidFill>
                <a:schemeClr val="tx1"/>
              </a:solidFill>
            </a:endParaRPr>
          </a:p>
          <a:p>
            <a:pPr lvl="1"/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nl-NL" sz="2000" i="1" dirty="0">
                <a:solidFill>
                  <a:schemeClr val="tx1"/>
                </a:solidFill>
              </a:rPr>
              <a:t>De verbrandingsmotor is relatief praktisch, flexibel en gemakkelijk te onderhouden.</a:t>
            </a:r>
          </a:p>
          <a:p>
            <a:pPr lvl="1"/>
            <a:endParaRPr lang="nl-NL" sz="2000" i="1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nl-N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05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Emissiewetgeving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9199935" cy="435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chemeClr val="tx1"/>
                </a:solidFill>
              </a:rPr>
              <a:t>3.	Milieu</a:t>
            </a:r>
          </a:p>
          <a:p>
            <a:pPr marL="0" indent="0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Wetgeving per sector (</a:t>
            </a:r>
            <a:r>
              <a:rPr lang="nl-NL" sz="2000" dirty="0" err="1">
                <a:solidFill>
                  <a:schemeClr val="tx1"/>
                </a:solidFill>
              </a:rPr>
              <a:t>road</a:t>
            </a:r>
            <a:r>
              <a:rPr lang="nl-NL" sz="2000" dirty="0">
                <a:solidFill>
                  <a:schemeClr val="tx1"/>
                </a:solidFill>
              </a:rPr>
              <a:t> / non-</a:t>
            </a:r>
            <a:r>
              <a:rPr lang="nl-NL" sz="2000" dirty="0" err="1">
                <a:solidFill>
                  <a:schemeClr val="tx1"/>
                </a:solidFill>
              </a:rPr>
              <a:t>road</a:t>
            </a:r>
            <a:r>
              <a:rPr lang="nl-NL" sz="20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Schadelijke emissies (CO, HC, PM10/roet, </a:t>
            </a:r>
            <a:r>
              <a:rPr lang="nl-NL" sz="2000" dirty="0" err="1">
                <a:solidFill>
                  <a:schemeClr val="tx1"/>
                </a:solidFill>
              </a:rPr>
              <a:t>NOx</a:t>
            </a:r>
            <a:r>
              <a:rPr lang="nl-NL" sz="2000" dirty="0">
                <a:solidFill>
                  <a:schemeClr val="tx1"/>
                </a:solidFill>
              </a:rPr>
              <a:t>, NH</a:t>
            </a:r>
            <a:r>
              <a:rPr lang="nl-NL" sz="2000" baseline="-25000" dirty="0">
                <a:solidFill>
                  <a:schemeClr val="tx1"/>
                </a:solidFill>
              </a:rPr>
              <a:t>3</a:t>
            </a:r>
            <a:r>
              <a:rPr lang="nl-NL" sz="2000" dirty="0">
                <a:solidFill>
                  <a:schemeClr val="tx1"/>
                </a:solidFill>
              </a:rPr>
              <a:t>, </a:t>
            </a:r>
            <a:r>
              <a:rPr lang="nl-NL" sz="2000" dirty="0" err="1">
                <a:solidFill>
                  <a:schemeClr val="tx1"/>
                </a:solidFill>
              </a:rPr>
              <a:t>SOx</a:t>
            </a:r>
            <a:r>
              <a:rPr lang="nl-NL" sz="20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Broeikasgasemissies (CO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, CH</a:t>
            </a:r>
            <a:r>
              <a:rPr lang="nl-NL" sz="2000" baseline="-25000" dirty="0">
                <a:solidFill>
                  <a:schemeClr val="tx1"/>
                </a:solidFill>
              </a:rPr>
              <a:t>4</a:t>
            </a:r>
            <a:r>
              <a:rPr lang="nl-NL" sz="2000" dirty="0">
                <a:solidFill>
                  <a:schemeClr val="tx1"/>
                </a:solidFill>
              </a:rPr>
              <a:t>, N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O), ketenverantwoordelijkheid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Geluidsemissies (dB)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Beleid lokale overheden (emissiezones)</a:t>
            </a:r>
          </a:p>
          <a:p>
            <a:pPr lvl="1"/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i="1" dirty="0">
                <a:solidFill>
                  <a:schemeClr val="tx1"/>
                </a:solidFill>
              </a:rPr>
              <a:t>Met filters en katalysatoren kan de verbrandingsmotor schoon zijn.</a:t>
            </a:r>
          </a:p>
          <a:p>
            <a:pPr lvl="1"/>
            <a:r>
              <a:rPr lang="nl-NL" sz="2000" i="1" dirty="0">
                <a:solidFill>
                  <a:schemeClr val="tx1"/>
                </a:solidFill>
              </a:rPr>
              <a:t>Door eisen voor CO</a:t>
            </a:r>
            <a:r>
              <a:rPr lang="nl-NL" sz="2000" i="1" baseline="-25000" dirty="0">
                <a:solidFill>
                  <a:schemeClr val="tx1"/>
                </a:solidFill>
              </a:rPr>
              <a:t>2</a:t>
            </a:r>
            <a:r>
              <a:rPr lang="nl-NL" sz="2000" i="1" dirty="0">
                <a:solidFill>
                  <a:schemeClr val="tx1"/>
                </a:solidFill>
              </a:rPr>
              <a:t> emissies of herkomst van de brandstof wordt duurzaamheid gestuurd.</a:t>
            </a: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nl-NL" sz="2000" i="1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C8C6C4B-F091-41B9-9D30-1C0B29429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834" y="365125"/>
            <a:ext cx="2790505" cy="21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41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Verbrandingsmotor: De kosten voor de gebruiker….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9199935" cy="435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chemeClr val="tx1"/>
                </a:solidFill>
              </a:rPr>
              <a:t>4.	Kosten (TCO) en financiering</a:t>
            </a:r>
          </a:p>
          <a:p>
            <a:pPr marL="0" indent="0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Kosten aandrijving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Kosten veiligheidssystemen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Kosten afschrijving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Kosten onderhoud, reparatie, revisie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Investeringsbedragen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Brandstofkosten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Terugverdientijd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Is financiering beschikbaar?</a:t>
            </a:r>
          </a:p>
          <a:p>
            <a:pPr lvl="1"/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i="1" dirty="0">
                <a:solidFill>
                  <a:schemeClr val="tx1"/>
                </a:solidFill>
              </a:rPr>
              <a:t>De verbrandingsmotor is een betaalbaar concept.</a:t>
            </a: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nl-NL" sz="2000" dirty="0">
              <a:solidFill>
                <a:schemeClr val="tx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0D5600-E57F-4008-9C9D-E0F7FC882251}"/>
              </a:ext>
            </a:extLst>
          </p:cNvPr>
          <p:cNvSpPr txBox="1"/>
          <p:nvPr/>
        </p:nvSpPr>
        <p:spPr>
          <a:xfrm>
            <a:off x="8046650" y="1975757"/>
            <a:ext cx="2751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b="1" dirty="0"/>
              <a:t>€   $</a:t>
            </a:r>
          </a:p>
        </p:txBody>
      </p:sp>
    </p:spTree>
    <p:extLst>
      <p:ext uri="{BB962C8B-B14F-4D97-AF65-F5344CB8AC3E}">
        <p14:creationId xmlns:p14="http://schemas.microsoft.com/office/powerpoint/2010/main" val="2845221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Verbrandingsmotor: Brandstof….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9199935" cy="435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2000" dirty="0">
                <a:solidFill>
                  <a:schemeClr val="tx1"/>
                </a:solidFill>
              </a:rPr>
              <a:t>5.	Brandstof</a:t>
            </a:r>
          </a:p>
          <a:p>
            <a:pPr marL="0" indent="0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Energiedichtheid (MJ/dm</a:t>
            </a:r>
            <a:r>
              <a:rPr lang="nl-NL" sz="2000" baseline="30000" dirty="0">
                <a:solidFill>
                  <a:schemeClr val="tx1"/>
                </a:solidFill>
              </a:rPr>
              <a:t>3</a:t>
            </a:r>
            <a:r>
              <a:rPr lang="nl-NL" sz="2000" dirty="0">
                <a:solidFill>
                  <a:schemeClr val="tx1"/>
                </a:solidFill>
              </a:rPr>
              <a:t>) en (MJ/kg).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Beschikbaarheid. Waar kan ik het kopen?</a:t>
            </a:r>
          </a:p>
          <a:p>
            <a:pPr lvl="1"/>
            <a:r>
              <a:rPr lang="nl-NL" sz="2000" b="1" dirty="0">
                <a:solidFill>
                  <a:schemeClr val="tx1"/>
                </a:solidFill>
              </a:rPr>
              <a:t>Herkomst: Fossiel of duurzaam?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Bunkeren/Tanken/Laden. Hoe lang duurt dit? Waar kan het plaatsvinden? 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Veiligheid. Wat kosten de veiligheidsmaatregelen? Kan ik overal komen?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Opslag. Welke maatregelen voor opslag boven- of ondergronds?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Transport. Is transport over weg/water wel/niet mogelijk?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Afhankelijkheid van een netwerk (voldoende beschikbaar?)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Leveringszekerheid en gevoeligheid voor sabotage.</a:t>
            </a:r>
          </a:p>
          <a:p>
            <a:pPr lvl="1"/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i="1" dirty="0">
                <a:solidFill>
                  <a:schemeClr val="tx1"/>
                </a:solidFill>
              </a:rPr>
              <a:t>Een vloeibare (fossiele of) duurzame brandstof @ 1 bar is tot nu toe de beste oplossing voor mobiele toepassingen met een hoger vermogen.</a:t>
            </a: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45D9B4A-47A6-4B8E-9D52-8FCAEA26C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701" y="920297"/>
            <a:ext cx="3395663" cy="22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03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Opslag energie: Vloeibare brandstof versus H</a:t>
            </a:r>
            <a:r>
              <a:rPr lang="nl-NL" baseline="-25000" dirty="0"/>
              <a:t>2</a:t>
            </a:r>
            <a:r>
              <a:rPr lang="nl-NL" dirty="0"/>
              <a:t>/batterij</a:t>
            </a: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5409FE62-7003-4303-8EB1-A925E4D66E5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28100358"/>
              </p:ext>
            </p:extLst>
          </p:nvPr>
        </p:nvGraphicFramePr>
        <p:xfrm>
          <a:off x="857250" y="1825625"/>
          <a:ext cx="8581220" cy="1745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5321">
                  <a:extLst>
                    <a:ext uri="{9D8B030D-6E8A-4147-A177-3AD203B41FA5}">
                      <a16:colId xmlns:a16="http://schemas.microsoft.com/office/drawing/2014/main" val="95098555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1496559429"/>
                    </a:ext>
                  </a:extLst>
                </a:gridCol>
                <a:gridCol w="1412422">
                  <a:extLst>
                    <a:ext uri="{9D8B030D-6E8A-4147-A177-3AD203B41FA5}">
                      <a16:colId xmlns:a16="http://schemas.microsoft.com/office/drawing/2014/main" val="866304380"/>
                    </a:ext>
                  </a:extLst>
                </a:gridCol>
                <a:gridCol w="1453243">
                  <a:extLst>
                    <a:ext uri="{9D8B030D-6E8A-4147-A177-3AD203B41FA5}">
                      <a16:colId xmlns:a16="http://schemas.microsoft.com/office/drawing/2014/main" val="4088153704"/>
                    </a:ext>
                  </a:extLst>
                </a:gridCol>
                <a:gridCol w="1246649">
                  <a:extLst>
                    <a:ext uri="{9D8B030D-6E8A-4147-A177-3AD203B41FA5}">
                      <a16:colId xmlns:a16="http://schemas.microsoft.com/office/drawing/2014/main" val="1240294570"/>
                    </a:ext>
                  </a:extLst>
                </a:gridCol>
                <a:gridCol w="1513435">
                  <a:extLst>
                    <a:ext uri="{9D8B030D-6E8A-4147-A177-3AD203B41FA5}">
                      <a16:colId xmlns:a16="http://schemas.microsoft.com/office/drawing/2014/main" val="540861985"/>
                    </a:ext>
                  </a:extLst>
                </a:gridCol>
              </a:tblGrid>
              <a:tr h="552507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Eenheid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Benzine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Diesel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Waterstof</a:t>
                      </a:r>
                    </a:p>
                    <a:p>
                      <a:pPr algn="ctr"/>
                      <a:r>
                        <a:rPr lang="nl-NL" dirty="0"/>
                        <a:t>@ 700 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Li-ion batterij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118928"/>
                  </a:ext>
                </a:extLst>
              </a:tr>
              <a:tr h="552507">
                <a:tc>
                  <a:txBody>
                    <a:bodyPr/>
                    <a:lstStyle/>
                    <a:p>
                      <a:r>
                        <a:rPr lang="nl-NL" dirty="0"/>
                        <a:t>Energiedichtheid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[kWh/l]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703756"/>
                  </a:ext>
                </a:extLst>
              </a:tr>
              <a:tr h="552507">
                <a:tc>
                  <a:txBody>
                    <a:bodyPr/>
                    <a:lstStyle/>
                    <a:p>
                      <a:r>
                        <a:rPr lang="nl-NL" dirty="0"/>
                        <a:t>Energiedichtheid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[kWh/kg]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0,16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8805022"/>
                  </a:ext>
                </a:extLst>
              </a:tr>
            </a:tbl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id="{CED88FE0-02D1-4A70-B7C5-5103037980C1}"/>
              </a:ext>
            </a:extLst>
          </p:cNvPr>
          <p:cNvSpPr txBox="1"/>
          <p:nvPr/>
        </p:nvSpPr>
        <p:spPr>
          <a:xfrm>
            <a:off x="885536" y="4008664"/>
            <a:ext cx="8524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Stel rendement elektrische aandrijving is 80% en verbrandingsmotor 40%.</a:t>
            </a:r>
          </a:p>
          <a:p>
            <a:r>
              <a:rPr lang="nl-NL" b="1" i="1" dirty="0"/>
              <a:t>Conclusie: Opslag van energie in Li-ion batterijen neemt 15 keer meer ruimte in dan benzine of diesel en weegt 35 keer meer. Ook opslag van waterstof kost veel ruimte.</a:t>
            </a:r>
          </a:p>
        </p:txBody>
      </p:sp>
    </p:spTree>
    <p:extLst>
      <p:ext uri="{BB962C8B-B14F-4D97-AF65-F5344CB8AC3E}">
        <p14:creationId xmlns:p14="http://schemas.microsoft.com/office/powerpoint/2010/main" val="343530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Aandrijving: Beleving en risico’s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9823757" cy="435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solidFill>
                  <a:schemeClr val="tx1"/>
                </a:solidFill>
              </a:rPr>
              <a:t>6.	Beleving in de praktijk</a:t>
            </a:r>
          </a:p>
          <a:p>
            <a:pPr marL="0" indent="0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Beleving (</a:t>
            </a:r>
            <a:r>
              <a:rPr lang="nl-NL" sz="2000" dirty="0" err="1">
                <a:solidFill>
                  <a:schemeClr val="tx1"/>
                </a:solidFill>
              </a:rPr>
              <a:t>broem-broem</a:t>
            </a:r>
            <a:r>
              <a:rPr lang="nl-NL" sz="2000" dirty="0">
                <a:solidFill>
                  <a:schemeClr val="tx1"/>
                </a:solidFill>
              </a:rPr>
              <a:t> of </a:t>
            </a:r>
            <a:r>
              <a:rPr lang="nl-NL" sz="2000" dirty="0" err="1">
                <a:solidFill>
                  <a:schemeClr val="tx1"/>
                </a:solidFill>
              </a:rPr>
              <a:t>bzzzzzzzzzzzzzzzzzz</a:t>
            </a:r>
            <a:r>
              <a:rPr lang="nl-NL" sz="20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Gebruiksgemak, acceptatie 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Stank, geluid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Imago</a:t>
            </a:r>
          </a:p>
          <a:p>
            <a:pPr lvl="1"/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Onbekendheid nieuwe concepten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Risico's nieuwe technologie. Kinderziektes</a:t>
            </a: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nl-NL" sz="2000" i="1" dirty="0">
                <a:solidFill>
                  <a:schemeClr val="tx1"/>
                </a:solidFill>
              </a:rPr>
              <a:t>Acceptatie van nieuwe concepten door gebruikers is een zaak van lange adem.</a:t>
            </a:r>
          </a:p>
        </p:txBody>
      </p:sp>
    </p:spTree>
    <p:extLst>
      <p:ext uri="{BB962C8B-B14F-4D97-AF65-F5344CB8AC3E}">
        <p14:creationId xmlns:p14="http://schemas.microsoft.com/office/powerpoint/2010/main" val="192689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9199935" cy="43524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Peiling kennis en mening verbrandingsmotor (</a:t>
            </a:r>
            <a:r>
              <a:rPr lang="nl-NL" sz="2000" dirty="0" err="1">
                <a:solidFill>
                  <a:schemeClr val="tx1"/>
                </a:solidFill>
              </a:rPr>
              <a:t>kahoot</a:t>
            </a:r>
            <a:r>
              <a:rPr lang="nl-NL" sz="2000" dirty="0">
                <a:solidFill>
                  <a:schemeClr val="tx1"/>
                </a:solidFill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De energietransitie en duurzaamheid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Behoeften gebruikers verbrandingsmotoren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Verbrandingsmotor is onderdeel van een concept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Verbrandingsmotor, blik in de toekomst.</a:t>
            </a: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2F0DDE2-7C5D-449B-8DA1-BBC52CB73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383" y="4122964"/>
            <a:ext cx="2851514" cy="19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27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Van diesel naar elektrische aandrijving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275465" y="1819800"/>
            <a:ext cx="10632021" cy="435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Elektrische aandrijving heeft zeer gunstig rendement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Kosten aandrijving zijn relatief hoog.</a:t>
            </a:r>
          </a:p>
          <a:p>
            <a:pPr lvl="1"/>
            <a:r>
              <a:rPr lang="nl-NL" sz="2000" dirty="0" err="1">
                <a:solidFill>
                  <a:schemeClr val="tx1"/>
                </a:solidFill>
              </a:rPr>
              <a:t>Energie-opslag</a:t>
            </a:r>
            <a:r>
              <a:rPr lang="nl-NL" sz="2000" dirty="0">
                <a:solidFill>
                  <a:schemeClr val="tx1"/>
                </a:solidFill>
              </a:rPr>
              <a:t> kost zeer veel ruimte en is zwaar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‘Bunkeren’ kost veel tijd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Elektriciteit lang niet overal beschikbaar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Grootschalig gebruik van edelmetalen is punt van zorg</a:t>
            </a:r>
          </a:p>
          <a:p>
            <a:pPr lvl="1"/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Aandrijving is schoon (geen CO, HC, roet, </a:t>
            </a:r>
            <a:r>
              <a:rPr lang="nl-NL" sz="2000" dirty="0" err="1">
                <a:solidFill>
                  <a:schemeClr val="tx1"/>
                </a:solidFill>
              </a:rPr>
              <a:t>NOx</a:t>
            </a:r>
            <a:r>
              <a:rPr lang="nl-NL" sz="20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Bij groene stroom is de aandrijving duurzaam</a:t>
            </a:r>
          </a:p>
          <a:p>
            <a:pPr lvl="1"/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i="1" dirty="0">
                <a:solidFill>
                  <a:schemeClr val="tx1"/>
                </a:solidFill>
              </a:rPr>
              <a:t>Bij mobiele toepassingen met beperkte vermogens die niet te veel energie gebruiken (beperkte inzet) of op vaste trajecten is een elektrische aandrijving passend.</a:t>
            </a:r>
          </a:p>
          <a:p>
            <a:pPr lvl="1"/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289BC58-A6E9-4D96-8C05-60B2BAAFA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8636" y="1690688"/>
            <a:ext cx="4200978" cy="23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93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E7F6E-D14D-4D3F-9D0E-4F69FFF3C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Duurzame brandstof voor verbrandingsmotoren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2735C9-4FEC-4328-943B-D5038C9EE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572107"/>
            <a:ext cx="9993323" cy="4352400"/>
          </a:xfrm>
        </p:spPr>
        <p:txBody>
          <a:bodyPr>
            <a:normAutofit/>
          </a:bodyPr>
          <a:lstStyle/>
          <a:p>
            <a:r>
              <a:rPr lang="nl-NL" sz="2000" dirty="0" err="1">
                <a:solidFill>
                  <a:schemeClr val="tx1"/>
                </a:solidFill>
              </a:rPr>
              <a:t>Hydrotreated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 err="1">
                <a:solidFill>
                  <a:schemeClr val="tx1"/>
                </a:solidFill>
              </a:rPr>
              <a:t>Vegetable</a:t>
            </a:r>
            <a:r>
              <a:rPr lang="nl-NL" sz="2000" dirty="0">
                <a:solidFill>
                  <a:schemeClr val="tx1"/>
                </a:solidFill>
              </a:rPr>
              <a:t> Oil (HVO): 	34 MJ/l @ 1 bar (vloeistof)</a:t>
            </a:r>
          </a:p>
          <a:p>
            <a:r>
              <a:rPr lang="nl-NL" sz="2000" dirty="0">
                <a:solidFill>
                  <a:schemeClr val="tx1"/>
                </a:solidFill>
              </a:rPr>
              <a:t>Waterstof (groen):			5 MJ/l @ 700 bar (gas)</a:t>
            </a:r>
          </a:p>
          <a:p>
            <a:r>
              <a:rPr lang="nl-NL" sz="2000" dirty="0">
                <a:solidFill>
                  <a:schemeClr val="tx1"/>
                </a:solidFill>
              </a:rPr>
              <a:t>Methanol (groen):			16 MJ/l @ 1 bar (vloeistof)</a:t>
            </a:r>
          </a:p>
          <a:p>
            <a:endParaRPr lang="nl-NL" sz="2000" i="1" dirty="0">
              <a:solidFill>
                <a:schemeClr val="tx1"/>
              </a:solidFill>
            </a:endParaRPr>
          </a:p>
          <a:p>
            <a:r>
              <a:rPr lang="nl-NL" sz="2000" i="1" dirty="0">
                <a:solidFill>
                  <a:schemeClr val="tx1"/>
                </a:solidFill>
              </a:rPr>
              <a:t>Gezien de energiedichtheid van waterstof en de hoge kosten voor opslag e.d. is het niet de verwachting dat waterstof in mobiele toepassingen </a:t>
            </a:r>
            <a:r>
              <a:rPr lang="nl-NL" sz="2000" i="1" dirty="0" err="1">
                <a:solidFill>
                  <a:schemeClr val="tx1"/>
                </a:solidFill>
              </a:rPr>
              <a:t>grrotschalig</a:t>
            </a:r>
            <a:r>
              <a:rPr lang="nl-NL" sz="2000" i="1" dirty="0">
                <a:solidFill>
                  <a:schemeClr val="tx1"/>
                </a:solidFill>
              </a:rPr>
              <a:t> zal worden toegepast. Voor vaste opstellingen is waterstof kansrijker.</a:t>
            </a:r>
          </a:p>
          <a:p>
            <a:r>
              <a:rPr lang="nl-NL" sz="2000" i="1" dirty="0">
                <a:solidFill>
                  <a:schemeClr val="tx1"/>
                </a:solidFill>
              </a:rPr>
              <a:t>Een vloeibare brandstof onder atmosferische condities is gewenst voor maritieme toepassingen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03C5906-916A-42DB-81D5-3696CEC2B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065" y="4619171"/>
            <a:ext cx="3438524" cy="193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88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8BB58-273C-44BC-BD58-3DC0916FF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mobiele aandrijving en energietransitie (1)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6C7AA0-BCCD-46AF-9519-D2801F95F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690688"/>
            <a:ext cx="9809617" cy="4352400"/>
          </a:xfrm>
        </p:spPr>
        <p:txBody>
          <a:bodyPr>
            <a:normAutofit/>
          </a:bodyPr>
          <a:lstStyle/>
          <a:p>
            <a:r>
              <a:rPr lang="nl-NL" sz="2000" b="1" dirty="0">
                <a:solidFill>
                  <a:schemeClr val="tx1"/>
                </a:solidFill>
              </a:rPr>
              <a:t>Complexiteit:</a:t>
            </a:r>
            <a:r>
              <a:rPr lang="nl-NL" sz="2000" dirty="0">
                <a:solidFill>
                  <a:schemeClr val="tx1"/>
                </a:solidFill>
              </a:rPr>
              <a:t> De keuze voor een mobiele aandrijving wordt gebaseerd op meer dan 40 factoren. Hiervan is duurzaamheid slechts één factor. </a:t>
            </a:r>
          </a:p>
          <a:p>
            <a:r>
              <a:rPr lang="nl-NL" sz="2000" b="1" dirty="0">
                <a:solidFill>
                  <a:schemeClr val="tx1"/>
                </a:solidFill>
              </a:rPr>
              <a:t>Status:</a:t>
            </a:r>
            <a:r>
              <a:rPr lang="nl-NL" sz="2000" dirty="0">
                <a:solidFill>
                  <a:schemeClr val="tx1"/>
                </a:solidFill>
              </a:rPr>
              <a:t> De verbrandingsmotor heeft in de loop van 130 jaar wereldwijd als (mobiele) aandrijving een ijzersterke positie ingenomen. </a:t>
            </a:r>
          </a:p>
          <a:p>
            <a:r>
              <a:rPr lang="nl-NL" sz="2000" b="1" dirty="0">
                <a:solidFill>
                  <a:schemeClr val="tx1"/>
                </a:solidFill>
              </a:rPr>
              <a:t>Energietransitie: </a:t>
            </a:r>
            <a:r>
              <a:rPr lang="nl-NL" sz="2000" dirty="0">
                <a:solidFill>
                  <a:schemeClr val="tx1"/>
                </a:solidFill>
              </a:rPr>
              <a:t>De energietransitie is veel complexer dan de ontwikkeling van een verbrandingsmotor en zal in Europa de komende decennia worden gerealiseerd. Wetgeving is leidend.</a:t>
            </a:r>
          </a:p>
          <a:p>
            <a:r>
              <a:rPr lang="nl-NL" sz="2000" b="1" dirty="0">
                <a:solidFill>
                  <a:schemeClr val="tx1"/>
                </a:solidFill>
              </a:rPr>
              <a:t>Goed alternatief: </a:t>
            </a:r>
            <a:r>
              <a:rPr lang="nl-NL" sz="2000" dirty="0">
                <a:solidFill>
                  <a:schemeClr val="tx1"/>
                </a:solidFill>
              </a:rPr>
              <a:t>Elektrische aandrijvingen bedienen een deel van de mobiele markt en worden breed ingezet voor lagere vermogens en discontinue inzet.</a:t>
            </a:r>
          </a:p>
          <a:p>
            <a:r>
              <a:rPr lang="nl-NL" sz="2000" b="1" dirty="0">
                <a:solidFill>
                  <a:schemeClr val="tx1"/>
                </a:solidFill>
              </a:rPr>
              <a:t>Transitie: </a:t>
            </a:r>
            <a:r>
              <a:rPr lang="nl-NL" sz="2000" dirty="0">
                <a:solidFill>
                  <a:schemeClr val="tx1"/>
                </a:solidFill>
              </a:rPr>
              <a:t>Wetgeving en beleid zijn drivers voor bio- en duurzame brandstoffen en elektriciteit (wind en zon) zodat fossiele brandstoffen worden afgebouwd.</a:t>
            </a:r>
          </a:p>
          <a:p>
            <a:endParaRPr lang="nl-N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18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B3EC3-F8BF-49D1-8768-E86EED33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Analyse mobiele aandrijving en energietransitie (2)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D3BBAA-8529-4074-A6E1-3ACD138BD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799" y="1825200"/>
            <a:ext cx="10101343" cy="4352400"/>
          </a:xfrm>
        </p:spPr>
        <p:txBody>
          <a:bodyPr>
            <a:normAutofit/>
          </a:bodyPr>
          <a:lstStyle/>
          <a:p>
            <a:r>
              <a:rPr lang="nl-NL" sz="2000" b="1" dirty="0">
                <a:solidFill>
                  <a:schemeClr val="tx1"/>
                </a:solidFill>
              </a:rPr>
              <a:t>Duurzaamheid: </a:t>
            </a:r>
            <a:r>
              <a:rPr lang="nl-NL" sz="2000" dirty="0">
                <a:solidFill>
                  <a:schemeClr val="tx1"/>
                </a:solidFill>
              </a:rPr>
              <a:t>Het verduurzamen van een aandrijving heeft betrekking op de brandstof of energiebron en niet op de aandrijving. Bio- en synthetische brandstoffen en alternatieve aandrijvingen zullen fossiele brandstoffen op termijn vervangen. </a:t>
            </a:r>
          </a:p>
          <a:p>
            <a:r>
              <a:rPr lang="nl-NL" sz="2000" b="1" dirty="0">
                <a:solidFill>
                  <a:schemeClr val="tx1"/>
                </a:solidFill>
              </a:rPr>
              <a:t>Energiedichtheid: </a:t>
            </a:r>
            <a:r>
              <a:rPr lang="nl-NL" sz="2000" dirty="0">
                <a:solidFill>
                  <a:schemeClr val="tx1"/>
                </a:solidFill>
              </a:rPr>
              <a:t>Vloeibare brandstoffen zijn favoriet in mobiele toepassingen vanwege de relatief hoge energiedichtheid.</a:t>
            </a:r>
          </a:p>
          <a:p>
            <a:r>
              <a:rPr lang="nl-NL" sz="2000" b="1" dirty="0">
                <a:solidFill>
                  <a:schemeClr val="tx1"/>
                </a:solidFill>
              </a:rPr>
              <a:t>Infrastructuur en opslag: </a:t>
            </a:r>
            <a:r>
              <a:rPr lang="nl-NL" sz="2000" dirty="0">
                <a:solidFill>
                  <a:schemeClr val="tx1"/>
                </a:solidFill>
              </a:rPr>
              <a:t>De infrastructuur en opslag voor grootschalig gebruik van vloeibare brandstoffen is praktischer en eenvoudiger dan van elektriciteit.</a:t>
            </a:r>
          </a:p>
          <a:p>
            <a:r>
              <a:rPr lang="nl-NL" sz="2000" b="1" dirty="0">
                <a:solidFill>
                  <a:schemeClr val="tx1"/>
                </a:solidFill>
              </a:rPr>
              <a:t>Productie duurzame energie: </a:t>
            </a:r>
            <a:r>
              <a:rPr lang="nl-NL" sz="2000" dirty="0">
                <a:solidFill>
                  <a:schemeClr val="tx1"/>
                </a:solidFill>
              </a:rPr>
              <a:t>De productie van duurzame brandstoffen zal in de komende decennia worden opgeschaald en fossiele brandstoffen vervangen.</a:t>
            </a:r>
          </a:p>
          <a:p>
            <a:r>
              <a:rPr lang="nl-NL" sz="2000" b="1" dirty="0">
                <a:solidFill>
                  <a:schemeClr val="tx1"/>
                </a:solidFill>
              </a:rPr>
              <a:t>Leveringszekerheid: </a:t>
            </a:r>
            <a:r>
              <a:rPr lang="nl-NL" sz="2000" dirty="0">
                <a:solidFill>
                  <a:schemeClr val="tx1"/>
                </a:solidFill>
              </a:rPr>
              <a:t>Een energiesysteem met weinig of geen buffercapaciteit (elektriciteit) is een gevaar voor de continuïteit van mobiliteit.</a:t>
            </a:r>
          </a:p>
          <a:p>
            <a:endParaRPr lang="nl-NL" sz="2000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60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 eisen mobiele aandrijving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10632021" cy="4352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Voortstuwing/aandrijving die voldoet aan eisen/wensen gebruiker.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Vermogenskarakteristiek en belastingprofiel passend.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Voldoende energie aan boord in beperkt volume.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Energiezekerheid zeker stellen.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Tegen zo laag mogelijke kosten.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Zo efficiënt, betrouwbaar, duurzaam, schoon, veilig en praktisch als mogelijk.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Binnen wettelijke kaders.</a:t>
            </a:r>
          </a:p>
          <a:p>
            <a:pPr lvl="1"/>
            <a:r>
              <a:rPr lang="nl-NL" sz="2000" dirty="0">
                <a:solidFill>
                  <a:schemeClr val="tx1"/>
                </a:solidFill>
              </a:rPr>
              <a:t>Voldoende perspectief voor de lange termijn.</a:t>
            </a: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nl-N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89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FBC7721-E732-41C0-8F5C-D853EF72DD8A}"/>
              </a:ext>
            </a:extLst>
          </p:cNvPr>
          <p:cNvSpPr txBox="1"/>
          <p:nvPr/>
        </p:nvSpPr>
        <p:spPr>
          <a:xfrm>
            <a:off x="457200" y="1395003"/>
            <a:ext cx="11498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i="1" dirty="0">
                <a:solidFill>
                  <a:schemeClr val="tx1"/>
                </a:solidFill>
              </a:rPr>
              <a:t>Conclusie:</a:t>
            </a:r>
          </a:p>
          <a:p>
            <a:pPr algn="ctr"/>
            <a:r>
              <a:rPr lang="nl-NL" sz="2800" i="1" dirty="0">
                <a:solidFill>
                  <a:schemeClr val="tx1"/>
                </a:solidFill>
              </a:rPr>
              <a:t>Ook al </a:t>
            </a:r>
            <a:r>
              <a:rPr lang="nl-NL" sz="2800" i="1" dirty="0"/>
              <a:t>lijkt</a:t>
            </a:r>
            <a:r>
              <a:rPr lang="nl-NL" sz="2800" i="1" dirty="0">
                <a:solidFill>
                  <a:schemeClr val="tx1"/>
                </a:solidFill>
              </a:rPr>
              <a:t> de verbrandingsmotor de sigaar, </a:t>
            </a:r>
          </a:p>
          <a:p>
            <a:pPr algn="ctr"/>
            <a:r>
              <a:rPr lang="nl-NL" sz="2800" i="1" dirty="0">
                <a:solidFill>
                  <a:schemeClr val="tx1"/>
                </a:solidFill>
              </a:rPr>
              <a:t>hij zal nog heel lang in zware mobiele toepassingen duurzaam blijven roken.</a:t>
            </a:r>
          </a:p>
          <a:p>
            <a:pPr algn="ctr"/>
            <a:endParaRPr lang="nl-NL" sz="2800" dirty="0">
              <a:latin typeface="Arial Black" panose="020B0A04020102020204" pitchFamily="34" charset="0"/>
            </a:endParaRPr>
          </a:p>
          <a:p>
            <a:pPr algn="ctr"/>
            <a:endParaRPr lang="nl-NL" sz="2800" dirty="0">
              <a:latin typeface="Arial Black" panose="020B0A04020102020204" pitchFamily="34" charset="0"/>
            </a:endParaRPr>
          </a:p>
          <a:p>
            <a:pPr algn="ctr"/>
            <a:r>
              <a:rPr lang="nl-NL" sz="2800" dirty="0">
                <a:latin typeface="Arial Black" panose="020B0A04020102020204" pitchFamily="34" charset="0"/>
              </a:rPr>
              <a:t>DANK voor uw aandacht!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58C98B3-C583-4067-81CA-412603DA97F9}"/>
              </a:ext>
            </a:extLst>
          </p:cNvPr>
          <p:cNvSpPr txBox="1"/>
          <p:nvPr/>
        </p:nvSpPr>
        <p:spPr>
          <a:xfrm>
            <a:off x="889907" y="4710793"/>
            <a:ext cx="3649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Gerrit Kadijk</a:t>
            </a:r>
          </a:p>
          <a:p>
            <a:r>
              <a:rPr lang="nl-NL" dirty="0"/>
              <a:t>E: </a:t>
            </a:r>
            <a:r>
              <a:rPr lang="nl-NL" dirty="0">
                <a:hlinkClick r:id="rId2"/>
              </a:rPr>
              <a:t>gkadijk@davinci.nl</a:t>
            </a:r>
            <a:endParaRPr lang="nl-NL" dirty="0"/>
          </a:p>
          <a:p>
            <a:r>
              <a:rPr lang="nl-NL" dirty="0"/>
              <a:t>M: +31 (0)6 341 88 376</a:t>
            </a:r>
          </a:p>
        </p:txBody>
      </p:sp>
    </p:spTree>
    <p:extLst>
      <p:ext uri="{BB962C8B-B14F-4D97-AF65-F5344CB8AC3E}">
        <p14:creationId xmlns:p14="http://schemas.microsoft.com/office/powerpoint/2010/main" val="3331845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Uw mening over de verbrandingsmotor (</a:t>
            </a:r>
            <a:r>
              <a:rPr lang="nl-NL" dirty="0" err="1"/>
              <a:t>kahoot</a:t>
            </a:r>
            <a:r>
              <a:rPr lang="nl-NL" dirty="0"/>
              <a:t>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9199935" cy="43524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nl-NL" sz="2000" dirty="0">
                <a:solidFill>
                  <a:schemeClr val="tx1"/>
                </a:solidFill>
              </a:rPr>
              <a:t>Peiling mening en kennistest verbrandingsmotor + brandstoffen</a:t>
            </a: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nl-N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7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5114B-9F36-4A6C-A881-1C121F5C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Definities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F09E4B-66DA-42F1-9F26-9606E2131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9758443" cy="4352400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tx1"/>
                </a:solidFill>
              </a:rPr>
              <a:t>Schoon 			Weinig CO, HC, roet (PM), </a:t>
            </a:r>
            <a:r>
              <a:rPr lang="nl-NL" sz="2000" dirty="0" err="1">
                <a:solidFill>
                  <a:schemeClr val="tx1"/>
                </a:solidFill>
              </a:rPr>
              <a:t>NOx</a:t>
            </a:r>
            <a:r>
              <a:rPr lang="nl-NL" sz="2000" dirty="0">
                <a:solidFill>
                  <a:schemeClr val="tx1"/>
                </a:solidFill>
              </a:rPr>
              <a:t>, </a:t>
            </a:r>
            <a:r>
              <a:rPr lang="nl-NL" sz="2000" dirty="0" err="1">
                <a:solidFill>
                  <a:schemeClr val="tx1"/>
                </a:solidFill>
              </a:rPr>
              <a:t>SOx</a:t>
            </a:r>
            <a:r>
              <a:rPr lang="nl-NL" sz="2000" dirty="0">
                <a:solidFill>
                  <a:schemeClr val="tx1"/>
                </a:solidFill>
              </a:rPr>
              <a:t> en NH</a:t>
            </a:r>
            <a:r>
              <a:rPr lang="nl-NL" sz="2000" baseline="-25000" dirty="0">
                <a:solidFill>
                  <a:schemeClr val="tx1"/>
                </a:solidFill>
              </a:rPr>
              <a:t>3</a:t>
            </a:r>
          </a:p>
          <a:p>
            <a:endParaRPr lang="nl-NL" sz="2000" baseline="-25000" dirty="0">
              <a:solidFill>
                <a:schemeClr val="tx1"/>
              </a:solidFill>
            </a:endParaRPr>
          </a:p>
          <a:p>
            <a:endParaRPr lang="nl-NL" sz="2000" baseline="-25000" dirty="0">
              <a:solidFill>
                <a:schemeClr val="tx1"/>
              </a:solidFill>
            </a:endParaRPr>
          </a:p>
          <a:p>
            <a:r>
              <a:rPr lang="nl-NL" sz="2000" dirty="0">
                <a:solidFill>
                  <a:schemeClr val="tx1"/>
                </a:solidFill>
              </a:rPr>
              <a:t>Zuinig			Laag brandstofverbruik (en 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), efficiënte motor</a:t>
            </a:r>
          </a:p>
          <a:p>
            <a:endParaRPr lang="nl-NL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r>
              <a:rPr lang="nl-NL" sz="2000" dirty="0">
                <a:solidFill>
                  <a:schemeClr val="tx1"/>
                </a:solidFill>
              </a:rPr>
              <a:t>Duurzaam			Geen gebruik van fossiele brandstoffen (aardolie 				en aardgas)</a:t>
            </a:r>
          </a:p>
        </p:txBody>
      </p:sp>
      <p:pic>
        <p:nvPicPr>
          <p:cNvPr id="6" name="Graphic 5" descr="Longen met effen opvulling">
            <a:extLst>
              <a:ext uri="{FF2B5EF4-FFF2-40B4-BE49-F238E27FC236}">
                <a16:creationId xmlns:a16="http://schemas.microsoft.com/office/drawing/2014/main" id="{0159F738-4159-4B1B-969A-1AAD7D25E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0040" y="1728323"/>
            <a:ext cx="576943" cy="576943"/>
          </a:xfrm>
          <a:prstGeom prst="rect">
            <a:avLst/>
          </a:prstGeom>
        </p:spPr>
      </p:pic>
      <p:pic>
        <p:nvPicPr>
          <p:cNvPr id="8" name="Graphic 7" descr="Euro met effen opvulling">
            <a:extLst>
              <a:ext uri="{FF2B5EF4-FFF2-40B4-BE49-F238E27FC236}">
                <a16:creationId xmlns:a16="http://schemas.microsoft.com/office/drawing/2014/main" id="{51A130CE-19A4-46AF-B374-06DDC6836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8511" y="2761440"/>
            <a:ext cx="576943" cy="576943"/>
          </a:xfrm>
          <a:prstGeom prst="rect">
            <a:avLst/>
          </a:prstGeom>
        </p:spPr>
      </p:pic>
      <p:pic>
        <p:nvPicPr>
          <p:cNvPr id="10" name="Graphic 9" descr="Wereldbol: Noord- en Zuid-Amerika met effen opvulling">
            <a:extLst>
              <a:ext uri="{FF2B5EF4-FFF2-40B4-BE49-F238E27FC236}">
                <a16:creationId xmlns:a16="http://schemas.microsoft.com/office/drawing/2014/main" id="{A5BD1481-7206-49BD-8536-99CF8F16C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24836" y="3943969"/>
            <a:ext cx="661307" cy="661307"/>
          </a:xfrm>
          <a:prstGeom prst="rect">
            <a:avLst/>
          </a:prstGeom>
        </p:spPr>
      </p:pic>
      <p:pic>
        <p:nvPicPr>
          <p:cNvPr id="12" name="Graphic 11" descr="Scène in het bos met effen opvulling">
            <a:extLst>
              <a:ext uri="{FF2B5EF4-FFF2-40B4-BE49-F238E27FC236}">
                <a16:creationId xmlns:a16="http://schemas.microsoft.com/office/drawing/2014/main" id="{8C67F126-06D6-4BCC-ACDF-95D31FB17A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92234" y="1690688"/>
            <a:ext cx="576944" cy="5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6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FFB9E-9F74-470E-88E7-101AD9F98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Energietransitie: Van fossiel naar duurzaam.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D5B1B7-5AA6-4ECC-B32B-10EB58758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00578"/>
            <a:ext cx="9562500" cy="245288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nl-NL" sz="3200" dirty="0">
                <a:solidFill>
                  <a:schemeClr val="tx1"/>
                </a:solidFill>
              </a:rPr>
              <a:t>Het doel van de energietransitie is om netto minder of geen broeikasgassen </a:t>
            </a:r>
            <a:r>
              <a:rPr lang="nl-NL" sz="2200" dirty="0">
                <a:solidFill>
                  <a:schemeClr val="tx1"/>
                </a:solidFill>
              </a:rPr>
              <a:t>(CO</a:t>
            </a:r>
            <a:r>
              <a:rPr lang="nl-NL" sz="2200" baseline="-25000" dirty="0">
                <a:solidFill>
                  <a:schemeClr val="tx1"/>
                </a:solidFill>
              </a:rPr>
              <a:t>2</a:t>
            </a:r>
            <a:r>
              <a:rPr lang="nl-NL" sz="2200" dirty="0">
                <a:solidFill>
                  <a:schemeClr val="tx1"/>
                </a:solidFill>
              </a:rPr>
              <a:t>, CH</a:t>
            </a:r>
            <a:r>
              <a:rPr lang="nl-NL" sz="2200" baseline="-25000" dirty="0">
                <a:solidFill>
                  <a:schemeClr val="tx1"/>
                </a:solidFill>
              </a:rPr>
              <a:t>4</a:t>
            </a:r>
            <a:r>
              <a:rPr lang="nl-NL" sz="2200" dirty="0">
                <a:solidFill>
                  <a:schemeClr val="tx1"/>
                </a:solidFill>
              </a:rPr>
              <a:t>, N</a:t>
            </a:r>
            <a:r>
              <a:rPr lang="nl-NL" sz="2200" baseline="-25000" dirty="0">
                <a:solidFill>
                  <a:schemeClr val="tx1"/>
                </a:solidFill>
              </a:rPr>
              <a:t>2</a:t>
            </a:r>
            <a:r>
              <a:rPr lang="nl-NL" sz="2200" dirty="0">
                <a:solidFill>
                  <a:schemeClr val="tx1"/>
                </a:solidFill>
              </a:rPr>
              <a:t>O) </a:t>
            </a:r>
            <a:r>
              <a:rPr lang="nl-NL" sz="3200" dirty="0">
                <a:solidFill>
                  <a:schemeClr val="tx1"/>
                </a:solidFill>
              </a:rPr>
              <a:t>uit te stoten en dus </a:t>
            </a:r>
            <a:r>
              <a:rPr lang="nl-NL" sz="3200" u="sng" dirty="0">
                <a:solidFill>
                  <a:schemeClr val="tx1"/>
                </a:solidFill>
              </a:rPr>
              <a:t>geen</a:t>
            </a:r>
            <a:r>
              <a:rPr lang="nl-NL" sz="3200" dirty="0">
                <a:solidFill>
                  <a:schemeClr val="tx1"/>
                </a:solidFill>
              </a:rPr>
              <a:t> </a:t>
            </a:r>
            <a:r>
              <a:rPr lang="nl-NL" sz="3200" u="sng" dirty="0">
                <a:solidFill>
                  <a:schemeClr val="tx1"/>
                </a:solidFill>
              </a:rPr>
              <a:t>fossiele</a:t>
            </a:r>
            <a:r>
              <a:rPr lang="nl-NL" sz="3200" dirty="0">
                <a:solidFill>
                  <a:schemeClr val="tx1"/>
                </a:solidFill>
              </a:rPr>
              <a:t> brandstoffen meer te verbruiken.</a:t>
            </a:r>
          </a:p>
          <a:p>
            <a:pPr marL="0" indent="0" algn="ctr">
              <a:buNone/>
            </a:pPr>
            <a:endParaRPr lang="nl-NL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nl-NL" sz="3200" dirty="0">
                <a:solidFill>
                  <a:schemeClr val="tx1"/>
                </a:solidFill>
              </a:rPr>
              <a:t>Het laten verdwijnen van de verbrandingsmotor is dus geen doel!</a:t>
            </a:r>
          </a:p>
        </p:txBody>
      </p:sp>
    </p:spTree>
    <p:extLst>
      <p:ext uri="{BB962C8B-B14F-4D97-AF65-F5344CB8AC3E}">
        <p14:creationId xmlns:p14="http://schemas.microsoft.com/office/powerpoint/2010/main" val="3235960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92F39-A803-4623-81EE-442D49EF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Broeikasgaseffect en duurzaamheid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A33B350-80B6-4F7C-A6F0-E7CD82A42E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1818539"/>
            <a:ext cx="6276033" cy="467433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D9B41E1-E990-47CA-9BE9-F1CD2F5B9D7C}"/>
              </a:ext>
            </a:extLst>
          </p:cNvPr>
          <p:cNvSpPr txBox="1"/>
          <p:nvPr/>
        </p:nvSpPr>
        <p:spPr>
          <a:xfrm>
            <a:off x="7546311" y="1959429"/>
            <a:ext cx="42504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Zonnestraling wordt door broeikasgassen (CO</a:t>
            </a:r>
            <a:r>
              <a:rPr lang="nl-NL" baseline="-25000" dirty="0"/>
              <a:t>2</a:t>
            </a:r>
            <a:r>
              <a:rPr lang="nl-NL" dirty="0"/>
              <a:t>, CH</a:t>
            </a:r>
            <a:r>
              <a:rPr lang="nl-NL" baseline="-25000" dirty="0"/>
              <a:t>4</a:t>
            </a:r>
            <a:r>
              <a:rPr lang="nl-NL" dirty="0"/>
              <a:t> en N</a:t>
            </a:r>
            <a:r>
              <a:rPr lang="nl-NL" baseline="-25000" dirty="0"/>
              <a:t>2</a:t>
            </a:r>
            <a:r>
              <a:rPr lang="nl-NL" dirty="0"/>
              <a:t>O) tegengehouden waardoor aarde opwarmt.</a:t>
            </a:r>
          </a:p>
          <a:p>
            <a:endParaRPr lang="nl-NL" dirty="0"/>
          </a:p>
          <a:p>
            <a:r>
              <a:rPr lang="nl-NL" b="1" dirty="0"/>
              <a:t>Duurzaamheid: Een duurzame verbrandingsmotor draagt niet of weinig bij aan het broeikasgaseffect.</a:t>
            </a:r>
          </a:p>
        </p:txBody>
      </p:sp>
    </p:spTree>
    <p:extLst>
      <p:ext uri="{BB962C8B-B14F-4D97-AF65-F5344CB8AC3E}">
        <p14:creationId xmlns:p14="http://schemas.microsoft.com/office/powerpoint/2010/main" val="1332471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65504-71CE-46C4-BB18-19BB4B0BE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Kooldioxide CO</a:t>
            </a:r>
            <a:r>
              <a:rPr lang="nl-NL" baseline="-25000" dirty="0"/>
              <a:t>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ECE9B4-E4B3-4185-880D-55460A2BA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800" y="1825200"/>
            <a:ext cx="9684964" cy="4352400"/>
          </a:xfrm>
        </p:spPr>
        <p:txBody>
          <a:bodyPr>
            <a:normAutofit/>
          </a:bodyPr>
          <a:lstStyle/>
          <a:p>
            <a:r>
              <a:rPr lang="nl-NL" sz="2000" dirty="0">
                <a:solidFill>
                  <a:schemeClr val="tx1"/>
                </a:solidFill>
              </a:rPr>
              <a:t>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: Onzichtbaar, reukloos, niet giftig</a:t>
            </a:r>
          </a:p>
          <a:p>
            <a:endParaRPr lang="nl-NL" sz="2000" dirty="0">
              <a:solidFill>
                <a:schemeClr val="tx1"/>
              </a:solidFill>
            </a:endParaRPr>
          </a:p>
          <a:p>
            <a:r>
              <a:rPr lang="nl-NL" sz="2000" dirty="0">
                <a:solidFill>
                  <a:schemeClr val="tx1"/>
                </a:solidFill>
              </a:rPr>
              <a:t>Brandstof + Lucht = Uitlaatgassen</a:t>
            </a:r>
          </a:p>
          <a:p>
            <a:r>
              <a:rPr lang="nl-NL" sz="2000" dirty="0">
                <a:solidFill>
                  <a:schemeClr val="tx1"/>
                </a:solidFill>
              </a:rPr>
              <a:t>     HC      +    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   =   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 + H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O</a:t>
            </a:r>
          </a:p>
          <a:p>
            <a:pPr marL="0" indent="0">
              <a:buNone/>
            </a:pPr>
            <a:endParaRPr lang="nl-NL" sz="2000" dirty="0">
              <a:solidFill>
                <a:schemeClr val="tx1"/>
              </a:solidFill>
            </a:endParaRPr>
          </a:p>
          <a:p>
            <a:r>
              <a:rPr lang="nl-NL" sz="2000" dirty="0">
                <a:solidFill>
                  <a:schemeClr val="tx1"/>
                </a:solidFill>
              </a:rPr>
              <a:t>Door gebruik van aardolie en aardgas neemt de 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 concentratie in de lucht toe. </a:t>
            </a:r>
          </a:p>
          <a:p>
            <a:r>
              <a:rPr lang="nl-NL" sz="2000" dirty="0">
                <a:solidFill>
                  <a:schemeClr val="tx1"/>
                </a:solidFill>
              </a:rPr>
              <a:t>Broeikasgaseffect: 1960-2020: CO</a:t>
            </a:r>
            <a:r>
              <a:rPr lang="nl-NL" sz="2000" baseline="-25000" dirty="0">
                <a:solidFill>
                  <a:schemeClr val="tx1"/>
                </a:solidFill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 concentratie in lucht van 315 naar 415 </a:t>
            </a:r>
            <a:r>
              <a:rPr lang="nl-NL" sz="2000" dirty="0" err="1">
                <a:solidFill>
                  <a:schemeClr val="tx1"/>
                </a:solidFill>
              </a:rPr>
              <a:t>ppm</a:t>
            </a:r>
            <a:endParaRPr lang="nl-NL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nl-NL" sz="2000" dirty="0">
                <a:solidFill>
                  <a:schemeClr val="tx1"/>
                </a:solidFill>
              </a:rPr>
              <a:t>   </a:t>
            </a:r>
            <a:r>
              <a:rPr lang="nl-NL" sz="1400" dirty="0">
                <a:solidFill>
                  <a:schemeClr val="tx1"/>
                </a:solidFill>
              </a:rPr>
              <a:t>(Van 0,03 naar 0,04 vol%      1 vol% = 10.000 </a:t>
            </a:r>
            <a:r>
              <a:rPr lang="nl-NL" sz="1400" dirty="0" err="1">
                <a:solidFill>
                  <a:schemeClr val="tx1"/>
                </a:solidFill>
              </a:rPr>
              <a:t>ppm</a:t>
            </a:r>
            <a:r>
              <a:rPr lang="nl-NL" sz="1400" dirty="0">
                <a:solidFill>
                  <a:schemeClr val="tx1"/>
                </a:solidFill>
              </a:rPr>
              <a:t>)</a:t>
            </a:r>
          </a:p>
          <a:p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192F4F-D9F2-4FB2-8760-68F61755E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838" y="122726"/>
            <a:ext cx="5092526" cy="313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2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992F39-A803-4623-81EE-442D49EF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Uitstoot van broeikasgassen (fossiel)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D9B41E1-E990-47CA-9BE9-F1CD2F5B9D7C}"/>
              </a:ext>
            </a:extLst>
          </p:cNvPr>
          <p:cNvSpPr txBox="1"/>
          <p:nvPr/>
        </p:nvSpPr>
        <p:spPr>
          <a:xfrm>
            <a:off x="6278335" y="1615481"/>
            <a:ext cx="5191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l-NL" dirty="0">
                <a:solidFill>
                  <a:schemeClr val="tx1"/>
                </a:solidFill>
              </a:rPr>
              <a:t>Volledige of ideale verbranding:</a:t>
            </a:r>
          </a:p>
          <a:p>
            <a:pPr lvl="1"/>
            <a:r>
              <a:rPr lang="nl-NL" dirty="0">
                <a:solidFill>
                  <a:schemeClr val="tx1"/>
                </a:solidFill>
              </a:rPr>
              <a:t>1 liter diesel (835 g) levert 2630 g CO</a:t>
            </a:r>
            <a:r>
              <a:rPr lang="nl-NL" baseline="-25000" dirty="0">
                <a:solidFill>
                  <a:schemeClr val="tx1"/>
                </a:solidFill>
              </a:rPr>
              <a:t>2</a:t>
            </a:r>
          </a:p>
          <a:p>
            <a:pPr lvl="1"/>
            <a:r>
              <a:rPr lang="nl-NL" dirty="0">
                <a:solidFill>
                  <a:schemeClr val="tx1"/>
                </a:solidFill>
              </a:rPr>
              <a:t>1 liter benzine (745 g) levert 2400 g CO</a:t>
            </a:r>
            <a:r>
              <a:rPr lang="nl-NL" baseline="-25000" dirty="0">
                <a:solidFill>
                  <a:schemeClr val="tx1"/>
                </a:solidFill>
              </a:rPr>
              <a:t>2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FB8C52C9-0C5B-4288-A8A3-E4EA55BCF0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86134" y="1825624"/>
            <a:ext cx="5035051" cy="4910267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277F65-0A58-4266-BFBD-46CEE2478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702" y="3820581"/>
            <a:ext cx="3395766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1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Fossiele brandstof: Groei, bloei, oei, foei, snoei, doei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>
          <a:xfrm>
            <a:off x="275464" y="2045636"/>
            <a:ext cx="9995207" cy="43524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1862: Eerste aardolie naar Nederland.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1867 en 1893: Benzine- en dieselmotor uitgevonden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1933: Eerste voertuig met Dieselmotor 4 </a:t>
            </a:r>
            <a:r>
              <a:rPr lang="nl-NL" sz="2000" dirty="0" err="1">
                <a:solidFill>
                  <a:schemeClr val="tx1"/>
                </a:solidFill>
              </a:rPr>
              <a:t>cil</a:t>
            </a:r>
            <a:r>
              <a:rPr lang="nl-NL" sz="2000" dirty="0">
                <a:solidFill>
                  <a:schemeClr val="tx1"/>
                </a:solidFill>
              </a:rPr>
              <a:t>., </a:t>
            </a:r>
            <a:r>
              <a:rPr lang="nl-NL" sz="2000" dirty="0" err="1">
                <a:solidFill>
                  <a:schemeClr val="tx1"/>
                </a:solidFill>
              </a:rPr>
              <a:t>Vslag</a:t>
            </a:r>
            <a:r>
              <a:rPr lang="nl-NL" sz="2000" dirty="0">
                <a:solidFill>
                  <a:schemeClr val="tx1"/>
                </a:solidFill>
              </a:rPr>
              <a:t> 1,8 liter  26 kW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Inmiddels breed toegepast in scheepvaart, wegtransport, industrie, energie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1979: Erkenning opwarming aarde als ernstig probleem 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2005: Start bijmenging biobrandstoffen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2011: Oprichting Nederlandse Emissieautoriteit (</a:t>
            </a:r>
            <a:r>
              <a:rPr lang="nl-NL" sz="2000" dirty="0" err="1">
                <a:solidFill>
                  <a:schemeClr val="tx1"/>
                </a:solidFill>
              </a:rPr>
              <a:t>NEa</a:t>
            </a:r>
            <a:r>
              <a:rPr lang="nl-NL" sz="2000" dirty="0">
                <a:solidFill>
                  <a:schemeClr val="tx1"/>
                </a:solidFill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2015: Dieselgate. Dieselvoertuig is vervuiler </a:t>
            </a:r>
            <a:r>
              <a:rPr lang="nl-NL" sz="1200" dirty="0">
                <a:solidFill>
                  <a:schemeClr val="tx1"/>
                </a:solidFill>
              </a:rPr>
              <a:t>(Euro 5: </a:t>
            </a:r>
            <a:r>
              <a:rPr lang="nl-NL" sz="1200" dirty="0" err="1">
                <a:solidFill>
                  <a:schemeClr val="tx1"/>
                </a:solidFill>
              </a:rPr>
              <a:t>NOx</a:t>
            </a:r>
            <a:r>
              <a:rPr lang="nl-NL" sz="1200" dirty="0">
                <a:solidFill>
                  <a:schemeClr val="tx1"/>
                </a:solidFill>
              </a:rPr>
              <a:t> 4 -10 keer te hoog)</a:t>
            </a:r>
            <a:r>
              <a:rPr lang="nl-NL" sz="2000" dirty="0">
                <a:solidFill>
                  <a:schemeClr val="tx1"/>
                </a:solidFill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2020: Dieselvoertuig is in de praktijk schoon </a:t>
            </a:r>
            <a:r>
              <a:rPr lang="nl-NL" dirty="0">
                <a:solidFill>
                  <a:schemeClr val="tx1"/>
                </a:solidFill>
              </a:rPr>
              <a:t>(Euro 6d en VI, CO. HC, </a:t>
            </a:r>
            <a:r>
              <a:rPr lang="nl-NL" dirty="0" err="1">
                <a:solidFill>
                  <a:schemeClr val="tx1"/>
                </a:solidFill>
              </a:rPr>
              <a:t>NOx</a:t>
            </a:r>
            <a:r>
              <a:rPr lang="nl-NL" dirty="0">
                <a:solidFill>
                  <a:schemeClr val="tx1"/>
                </a:solidFill>
              </a:rPr>
              <a:t>, PM).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2027: ETS-2. </a:t>
            </a:r>
            <a:r>
              <a:rPr lang="nl-NL" sz="2000" dirty="0">
                <a:solidFill>
                  <a:schemeClr val="tx1"/>
                </a:solidFill>
                <a:highlight>
                  <a:srgbClr val="FFFF00"/>
                </a:highlight>
              </a:rPr>
              <a:t>CO</a:t>
            </a:r>
            <a:r>
              <a:rPr lang="nl-NL" sz="2000" baseline="-25000" dirty="0">
                <a:solidFill>
                  <a:schemeClr val="tx1"/>
                </a:solidFill>
                <a:highlight>
                  <a:srgbClr val="FFFF00"/>
                </a:highlight>
              </a:rPr>
              <a:t>2</a:t>
            </a:r>
            <a:r>
              <a:rPr lang="nl-NL" sz="2000" dirty="0">
                <a:solidFill>
                  <a:schemeClr val="tx1"/>
                </a:solidFill>
              </a:rPr>
              <a:t> emissierechten brandstofleveranciers.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2030: Doel 55-60% minder broeikasgassen t.o.v. 1990.</a:t>
            </a:r>
          </a:p>
          <a:p>
            <a:pPr marL="914400" lvl="1" indent="-457200">
              <a:buFont typeface="+mj-lt"/>
              <a:buAutoNum type="arabicPeriod"/>
            </a:pPr>
            <a:r>
              <a:rPr lang="nl-NL" sz="2000" dirty="0">
                <a:solidFill>
                  <a:schemeClr val="tx1"/>
                </a:solidFill>
              </a:rPr>
              <a:t>2050: Doel klimaatneutraal, geen fossiele brandstoffen.</a:t>
            </a: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endParaRPr lang="nl-NL" sz="20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nl-NL" sz="2000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A33BEC-2EA1-4E2D-A5E7-1CEFBBAC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727" y="1562143"/>
            <a:ext cx="2984809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9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plate corporate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dd429c-b05f-4b92-a883-ef3b0984e09d">
      <Terms xmlns="http://schemas.microsoft.com/office/infopath/2007/PartnerControls"/>
    </lcf76f155ced4ddcb4097134ff3c332f>
    <TaxCatchAll xmlns="dda5042b-0c5f-4eb7-8089-c4c3149250c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FDE5E65C667745942856254A63762B" ma:contentTypeVersion="14" ma:contentTypeDescription="Een nieuw document maken." ma:contentTypeScope="" ma:versionID="ad57189dcc271f79b052609241f345c8">
  <xsd:schema xmlns:xsd="http://www.w3.org/2001/XMLSchema" xmlns:xs="http://www.w3.org/2001/XMLSchema" xmlns:p="http://schemas.microsoft.com/office/2006/metadata/properties" xmlns:ns2="85dd429c-b05f-4b92-a883-ef3b0984e09d" xmlns:ns3="dda5042b-0c5f-4eb7-8089-c4c3149250c3" targetNamespace="http://schemas.microsoft.com/office/2006/metadata/properties" ma:root="true" ma:fieldsID="81b644bd07e8007c677d965129e7a0d9" ns2:_="" ns3:_="">
    <xsd:import namespace="85dd429c-b05f-4b92-a883-ef3b0984e09d"/>
    <xsd:import namespace="dda5042b-0c5f-4eb7-8089-c4c3149250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d429c-b05f-4b92-a883-ef3b0984e0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d35207d5-a808-4df6-8579-b841bdabfc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a5042b-0c5f-4eb7-8089-c4c3149250c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93abd2-f868-4c10-a218-5b006dd7cf7f}" ma:internalName="TaxCatchAll" ma:showField="CatchAllData" ma:web="dda5042b-0c5f-4eb7-8089-c4c3149250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8370CC-8AF3-4E85-911D-3C7AD1FAAE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3AAC8F-903D-4F48-B309-C4EB3B4EEDDC}">
  <ds:schemaRefs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dda5042b-0c5f-4eb7-8089-c4c3149250c3"/>
    <ds:schemaRef ds:uri="85dd429c-b05f-4b92-a883-ef3b0984e09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A6EE802-8FCD-4D08-8A5F-DC646F133672}">
  <ds:schemaRefs>
    <ds:schemaRef ds:uri="85dd429c-b05f-4b92-a883-ef3b0984e09d"/>
    <ds:schemaRef ds:uri="dda5042b-0c5f-4eb7-8089-c4c3149250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4530</TotalTime>
  <Words>1654</Words>
  <Application>Microsoft Office PowerPoint</Application>
  <PresentationFormat>Breedbeeld</PresentationFormat>
  <Paragraphs>232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</vt:lpstr>
      <vt:lpstr>Template corporate</vt:lpstr>
      <vt:lpstr>Toekomst van de verbrandingsmotor.  </vt:lpstr>
      <vt:lpstr>Inhoud</vt:lpstr>
      <vt:lpstr>Uw mening over de verbrandingsmotor (kahoot)</vt:lpstr>
      <vt:lpstr>Definities</vt:lpstr>
      <vt:lpstr>Energietransitie: Van fossiel naar duurzaam.</vt:lpstr>
      <vt:lpstr>Broeikasgaseffect en duurzaamheid</vt:lpstr>
      <vt:lpstr>Kooldioxide CO2</vt:lpstr>
      <vt:lpstr>Uitstoot van broeikasgassen (fossiel)</vt:lpstr>
      <vt:lpstr>Fossiele brandstof: Groei, bloei, oei, foei, snoei, doei</vt:lpstr>
      <vt:lpstr>Broeikasgasemissies (CO2 eq) transport moeten dalen</vt:lpstr>
      <vt:lpstr>Automobielfabrikanten kiezen elektrische aandrijving</vt:lpstr>
      <vt:lpstr>Andere brandstoffen zijn ook een oplossing</vt:lpstr>
      <vt:lpstr>Verbrandingsmotor: De wensen van de gebruiker….</vt:lpstr>
      <vt:lpstr>Verbrandingsmotor: De eisen van de gebruiker….</vt:lpstr>
      <vt:lpstr>Emissiewetgeving</vt:lpstr>
      <vt:lpstr>Verbrandingsmotor: De kosten voor de gebruiker….</vt:lpstr>
      <vt:lpstr>Verbrandingsmotor: Brandstof….</vt:lpstr>
      <vt:lpstr>Opslag energie: Vloeibare brandstof versus H2/batterij</vt:lpstr>
      <vt:lpstr>Aandrijving: Beleving en risico’s</vt:lpstr>
      <vt:lpstr>Van diesel naar elektrische aandrijving</vt:lpstr>
      <vt:lpstr>Duurzame brandstof voor verbrandingsmotoren</vt:lpstr>
      <vt:lpstr>Analyse mobiele aandrijving en energietransitie (1)</vt:lpstr>
      <vt:lpstr>Analyse mobiele aandrijving en energietransitie (2)</vt:lpstr>
      <vt:lpstr>Samenvatting eisen mobiele aandrijving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Nicolien</dc:creator>
  <cp:lastModifiedBy>Gerrit Kadijk</cp:lastModifiedBy>
  <cp:revision>354</cp:revision>
  <dcterms:created xsi:type="dcterms:W3CDTF">2017-08-11T14:21:04Z</dcterms:created>
  <dcterms:modified xsi:type="dcterms:W3CDTF">2025-06-13T11:57:35Z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0x010100FDFDE5E65C667745942856254A63762B</vt:lpwstr>
  </property>
  <property fmtid="{D5CDD505-2E9C-101B-9397-08002B2CF9AE}" pid="3" name="MediaServiceImageTags">
    <vt:lpwstr/>
  </property>
</Properties>
</file>